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60" r:id="rId8"/>
    <p:sldId id="267" r:id="rId9"/>
    <p:sldId id="268" r:id="rId10"/>
    <p:sldId id="262" r:id="rId11"/>
  </p:sldIdLst>
  <p:sldSz cx="18288000" cy="10287000"/>
  <p:notesSz cx="6858000" cy="9144000"/>
  <p:embeddedFontLst>
    <p:embeddedFont>
      <p:font typeface="Pretendard Medium" panose="02000603000000020004" pitchFamily="2" charset="-127"/>
      <p:bold r:id="rId12"/>
    </p:embeddedFont>
    <p:embeddedFont>
      <p:font typeface="Pretendard Regular" panose="02000503000000020004" pitchFamily="2" charset="-127"/>
      <p:regular r:id="rId13"/>
    </p:embeddedFont>
    <p:embeddedFont>
      <p:font typeface="Pretendard SemiBold" panose="02000703000000020004" pitchFamily="2" charset="-127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53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2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font" Target="fonts/font1.fntdata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3.fntdata" 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3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5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71500"/>
            <a:ext cx="17043400" cy="91440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115121" y="6495332"/>
            <a:ext cx="25654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3000" b="0" i="0" u="none" strike="noStrike">
                <a:solidFill>
                  <a:srgbClr val="00074E"/>
                </a:solidFill>
                <a:latin typeface="Pretendard SemiBold"/>
              </a:rPr>
              <a:t>10230 </a:t>
            </a:r>
            <a:r>
              <a:rPr lang="ko-KR" sz="3000" b="0" i="0" u="none" strike="noStrike">
                <a:solidFill>
                  <a:srgbClr val="00074E"/>
                </a:solidFill>
                <a:ea typeface="Pretendard SemiBold"/>
              </a:rPr>
              <a:t>최민기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88792" y="3556000"/>
            <a:ext cx="13020948" cy="3175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en-US" sz="10000" b="0" i="0" u="none" strike="noStrike">
                <a:solidFill>
                  <a:srgbClr val="00074E"/>
                </a:solidFill>
                <a:latin typeface="Pretendard SemiBold"/>
              </a:rPr>
              <a:t>“</a:t>
            </a:r>
            <a:r>
              <a:rPr lang="ko-KR" altLang="en-US" sz="8000">
                <a:solidFill>
                  <a:srgbClr val="00074E"/>
                </a:solidFill>
                <a:latin typeface="Pretendard SemiBold"/>
                <a:ea typeface="Pretendard SemiBold"/>
              </a:rPr>
              <a:t>유저들과 소통해 나가는</a:t>
            </a:r>
            <a:r>
              <a:rPr lang="en-US" sz="10000" b="0" i="0" u="none" strike="noStrike">
                <a:solidFill>
                  <a:srgbClr val="00074E"/>
                </a:solidFill>
                <a:latin typeface="Pretendard SemiBold"/>
              </a:rPr>
              <a:t>” </a:t>
            </a:r>
          </a:p>
          <a:p>
            <a:pPr lvl="0" algn="ctr">
              <a:lnSpc>
                <a:spcPct val="91300"/>
              </a:lnSpc>
            </a:pPr>
            <a:r>
              <a:rPr lang="ko-KR" altLang="en-US" sz="10000" b="0" i="0" u="none" strike="noStrike">
                <a:solidFill>
                  <a:srgbClr val="2C2C2C"/>
                </a:solidFill>
                <a:ea typeface="Pretendard SemiBold"/>
              </a:rPr>
              <a:t>        </a:t>
            </a:r>
            <a:r>
              <a:rPr lang="ko-KR" sz="10000" b="0" i="0" u="none" strike="noStrike">
                <a:solidFill>
                  <a:srgbClr val="2C2C2C"/>
                </a:solidFill>
                <a:ea typeface="Pretendard SemiBold"/>
              </a:rPr>
              <a:t>게임</a:t>
            </a:r>
            <a:r>
              <a:rPr lang="en-US" sz="10000" b="0" i="0" u="none" strike="noStrike">
                <a:solidFill>
                  <a:srgbClr val="2C2C2C"/>
                </a:solidFill>
                <a:latin typeface="Pretendard SemiBold"/>
              </a:rPr>
              <a:t> </a:t>
            </a:r>
            <a:r>
              <a:rPr lang="ko-KR" sz="10000" b="0" i="0" u="none" strike="noStrike">
                <a:solidFill>
                  <a:srgbClr val="2C2C2C"/>
                </a:solidFill>
                <a:ea typeface="Pretendard SemiBold"/>
              </a:rPr>
              <a:t>디렉터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71500"/>
            <a:ext cx="17043400" cy="91440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781800" y="4584700"/>
            <a:ext cx="47244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6000" b="0" i="0" u="none" strike="noStrike" dirty="0">
                <a:solidFill>
                  <a:srgbClr val="00074E"/>
                </a:solidFill>
                <a:ea typeface="Pretendard SemiBold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71500"/>
            <a:ext cx="17043400" cy="9144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8200" y="3060700"/>
            <a:ext cx="2667000" cy="127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242300" y="2552700"/>
            <a:ext cx="5588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4A5BA3"/>
                </a:solidFill>
                <a:latin typeface="Pretendard Medium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251700" y="3263900"/>
            <a:ext cx="25400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왜</a:t>
            </a:r>
            <a:r>
              <a:rPr lang="en-US" sz="23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선택했는가</a:t>
            </a:r>
            <a:r>
              <a:rPr lang="en-US" sz="2300" b="0" i="0" u="none" strike="noStrike">
                <a:solidFill>
                  <a:srgbClr val="00074E"/>
                </a:solidFill>
                <a:latin typeface="Pretendard SemiBold"/>
              </a:rPr>
              <a:t>?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8200" y="6210300"/>
            <a:ext cx="2667000" cy="127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8242300" y="5702300"/>
            <a:ext cx="5588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4A5BA3"/>
                </a:solidFill>
                <a:latin typeface="Pretendard Medium"/>
              </a:rPr>
              <a:t>04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226300" y="6400800"/>
            <a:ext cx="2603500" cy="787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나에</a:t>
            </a:r>
            <a:r>
              <a:rPr lang="en-US" sz="23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대한</a:t>
            </a:r>
            <a:r>
              <a:rPr lang="en-US" sz="23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이해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1300" y="3060700"/>
            <a:ext cx="2667000" cy="127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1455400" y="2552700"/>
            <a:ext cx="5588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4A5BA3"/>
                </a:solidFill>
                <a:latin typeface="Pretendard Medium"/>
              </a:rPr>
              <a:t>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642600" y="3263900"/>
            <a:ext cx="21971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무엇을</a:t>
            </a:r>
            <a:r>
              <a:rPr lang="en-US" sz="23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하는가</a:t>
            </a:r>
            <a:r>
              <a:rPr lang="en-US" sz="2300" b="0" i="0" u="none" strike="noStrike">
                <a:solidFill>
                  <a:srgbClr val="00074E"/>
                </a:solidFill>
                <a:latin typeface="Pretendard SemiBold"/>
              </a:rPr>
              <a:t>?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1300" y="6210300"/>
            <a:ext cx="2667000" cy="127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1455400" y="5702300"/>
            <a:ext cx="5588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4A5BA3"/>
                </a:solidFill>
                <a:latin typeface="Pretendard Medium"/>
              </a:rPr>
              <a:t>05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642600" y="6400800"/>
            <a:ext cx="2197100" cy="787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노력한</a:t>
            </a:r>
            <a:r>
              <a:rPr lang="en-US" sz="23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활동들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4400" y="3060700"/>
            <a:ext cx="2667000" cy="127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4668500" y="2552700"/>
            <a:ext cx="5588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4A5BA3"/>
                </a:solidFill>
                <a:latin typeface="Pretendard Medium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855700" y="3263900"/>
            <a:ext cx="21971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무엇이</a:t>
            </a:r>
            <a:r>
              <a:rPr lang="en-US" sz="23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필요한가</a:t>
            </a:r>
            <a:r>
              <a:rPr lang="en-US" sz="2300" b="0" i="0" u="none" strike="noStrike">
                <a:solidFill>
                  <a:srgbClr val="00074E"/>
                </a:solidFill>
                <a:latin typeface="Pretendard SemiBold"/>
              </a:rPr>
              <a:t>?</a:t>
            </a: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14400" y="6210300"/>
            <a:ext cx="2667000" cy="127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4668500" y="5702300"/>
            <a:ext cx="5588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4A5BA3"/>
                </a:solidFill>
                <a:latin typeface="Pretendard Medium"/>
              </a:rPr>
              <a:t>06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855700" y="6400800"/>
            <a:ext cx="2197100" cy="787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07899"/>
              </a:lnSpc>
            </a:pPr>
            <a:r>
              <a:rPr lang="ko-KR" sz="2300" b="0" i="0" u="none" strike="noStrike">
                <a:solidFill>
                  <a:srgbClr val="00074E"/>
                </a:solidFill>
                <a:ea typeface="Pretendard SemiBold"/>
              </a:rPr>
              <a:t>배운점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60500" y="4584700"/>
            <a:ext cx="47244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6000" b="0" i="0" u="none" strike="noStrike">
                <a:solidFill>
                  <a:srgbClr val="00074E"/>
                </a:solidFill>
                <a:ea typeface="Pretendard SemiBold"/>
              </a:rPr>
              <a:t>목차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71500"/>
            <a:ext cx="17043400" cy="9156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494669" y="4775200"/>
            <a:ext cx="11285962" cy="397573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32800"/>
              </a:lnSpc>
            </a:pPr>
            <a:r>
              <a:rPr lang="en-US" altLang="ko-KR" sz="2800" b="0" i="0" u="none" strike="noStrike" dirty="0">
                <a:solidFill>
                  <a:srgbClr val="2C2C2C"/>
                </a:solidFill>
                <a:ea typeface="Pretendard Regular"/>
              </a:rPr>
              <a:t>7</a:t>
            </a:r>
            <a:r>
              <a:rPr lang="ko-KR" altLang="en-US" sz="2800" b="0" i="0" u="none" strike="noStrike" dirty="0">
                <a:solidFill>
                  <a:srgbClr val="2C2C2C"/>
                </a:solidFill>
                <a:ea typeface="Pretendard Regular"/>
              </a:rPr>
              <a:t>살 때부터 마인크래프트를 접했고 초</a:t>
            </a:r>
            <a:r>
              <a:rPr lang="en-US" altLang="ko-KR" sz="2800" b="0" i="0" u="none" strike="noStrike" dirty="0">
                <a:solidFill>
                  <a:srgbClr val="2C2C2C"/>
                </a:solidFill>
                <a:ea typeface="Pretendard Regular"/>
              </a:rPr>
              <a:t>5 </a:t>
            </a:r>
            <a:r>
              <a:rPr lang="ko-KR" altLang="en-US" sz="2800" b="0" i="0" u="none" strike="noStrike" dirty="0">
                <a:solidFill>
                  <a:srgbClr val="2C2C2C"/>
                </a:solidFill>
                <a:ea typeface="Pretendard Regular"/>
              </a:rPr>
              <a:t>정도 때부터</a:t>
            </a:r>
            <a:r>
              <a:rPr lang="en-US" altLang="ko-KR" sz="2800" b="0" i="0" u="none" strike="noStrike" dirty="0">
                <a:solidFill>
                  <a:srgbClr val="2C2C2C"/>
                </a:solidFill>
                <a:ea typeface="Pretendard Regular"/>
              </a:rPr>
              <a:t>, </a:t>
            </a:r>
            <a:r>
              <a:rPr lang="ko-KR" altLang="en-US" sz="2800" b="0" i="0" u="none" strike="noStrike" dirty="0">
                <a:solidFill>
                  <a:srgbClr val="2C2C2C"/>
                </a:solidFill>
                <a:ea typeface="Pretendard Regular"/>
              </a:rPr>
              <a:t>서버 </a:t>
            </a:r>
            <a:r>
              <a:rPr lang="en-US" altLang="ko-KR" sz="2800" b="0" i="0" u="none" strike="noStrike" dirty="0">
                <a:solidFill>
                  <a:srgbClr val="2C2C2C"/>
                </a:solidFill>
                <a:ea typeface="Pretendard Regular"/>
              </a:rPr>
              <a:t>&amp; </a:t>
            </a:r>
            <a:r>
              <a:rPr lang="ko-KR" altLang="en-US" sz="2800" b="0" i="0" u="none" strike="noStrike" dirty="0">
                <a:solidFill>
                  <a:srgbClr val="2C2C2C"/>
                </a:solidFill>
                <a:ea typeface="Pretendard Regular"/>
              </a:rPr>
              <a:t>플러그인에 관심이 생겨 플러그인 개발과 서버 구축을 배웠습니다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ea typeface="Pretendard Regular"/>
              </a:rPr>
              <a:t>. </a:t>
            </a:r>
            <a:r>
              <a:rPr lang="ko-KR" altLang="en-US" sz="2800" b="0" i="0" u="none" strike="noStrike" dirty="0">
                <a:solidFill>
                  <a:srgbClr val="2C2C2C"/>
                </a:solidFill>
                <a:ea typeface="Pretendard Regular"/>
              </a:rPr>
              <a:t>이후 개발에 관심이 생겨 여러 언어를 배웠습니다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ea typeface="Pretendard Regular"/>
              </a:rPr>
              <a:t>. </a:t>
            </a:r>
            <a:r>
              <a:rPr lang="ko-KR" altLang="en-US" sz="2800" b="0" i="0" u="none" strike="noStrike" dirty="0">
                <a:solidFill>
                  <a:srgbClr val="2C2C2C"/>
                </a:solidFill>
                <a:ea typeface="Pretendard Regular"/>
              </a:rPr>
              <a:t>원래는 게임 개발자가 꿈이었지만 이제는 단순히 게임을 만드는 것뿐 아니라</a:t>
            </a:r>
            <a:r>
              <a:rPr lang="en-US" altLang="ko-KR" sz="2800" b="0" i="0" u="none" strike="noStrike" dirty="0">
                <a:solidFill>
                  <a:srgbClr val="2C2C2C"/>
                </a:solidFill>
                <a:ea typeface="Pretendard Regular"/>
              </a:rPr>
              <a:t>, </a:t>
            </a:r>
            <a:r>
              <a:rPr lang="ko-KR" altLang="en-US" sz="2800" b="0" i="0" u="none" strike="noStrike" dirty="0">
                <a:solidFill>
                  <a:srgbClr val="2C2C2C"/>
                </a:solidFill>
                <a:ea typeface="Pretendard Regular"/>
              </a:rPr>
              <a:t>게임 개발 전반을 이끌고 새로운 게임을 창조하는 즐거움을 느끼고 싶다는 생각이 들어 게임 디렉터를 선택하게 되었습니다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ea typeface="Pretendard Regular"/>
              </a:rPr>
              <a:t>.</a:t>
            </a:r>
            <a:endParaRPr lang="en-US" altLang="ko-KR" sz="2800" dirty="0">
              <a:solidFill>
                <a:srgbClr val="2C2C2C"/>
              </a:solidFill>
              <a:latin typeface="Pretendard Regular"/>
              <a:ea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b="0" i="0" u="none" strike="noStrike" dirty="0">
              <a:solidFill>
                <a:srgbClr val="2C2C2C"/>
              </a:solidFill>
              <a:latin typeface="Pretendard Regular"/>
              <a:ea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  <a:ea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b="0" i="0" u="none" strike="noStrike" dirty="0">
              <a:solidFill>
                <a:srgbClr val="2C2C2C"/>
              </a:solidFill>
              <a:ea typeface="Pretendard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70500" y="2959100"/>
            <a:ext cx="7493000" cy="1816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5500" b="0" i="0" u="none" strike="noStrike">
                <a:solidFill>
                  <a:srgbClr val="00074E"/>
                </a:solidFill>
                <a:ea typeface="Pretendard SemiBold"/>
              </a:rPr>
              <a:t>왜</a:t>
            </a:r>
            <a:r>
              <a:rPr lang="en-US" sz="55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sz="5500" b="0" i="0" u="none" strike="noStrike">
                <a:solidFill>
                  <a:srgbClr val="00074E"/>
                </a:solidFill>
                <a:ea typeface="Pretendard SemiBold"/>
              </a:rPr>
              <a:t>선택했는가</a:t>
            </a:r>
            <a:r>
              <a:rPr lang="en-US" sz="5500" b="0" i="0" u="none" strike="noStrike">
                <a:solidFill>
                  <a:srgbClr val="00074E"/>
                </a:solidFill>
                <a:latin typeface="Pretendard SemiBold"/>
              </a:rPr>
              <a:t>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71500"/>
            <a:ext cx="17043400" cy="9156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494669" y="4775200"/>
            <a:ext cx="11285962" cy="397573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32800"/>
              </a:lnSpc>
            </a:pP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게임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디렉터는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컨셉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,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시나리오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,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시스템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등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게임의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방향성을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제안하고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게임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콘텐츠의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구조를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계획하며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게임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제작의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과정을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관리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,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진행하는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업무를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맡습니다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. 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디렉터는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게임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제작의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과정을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관리하는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만큼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기획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,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개발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,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디자인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등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모든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분야에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 err="1">
                <a:solidFill>
                  <a:srgbClr val="2C2C2C"/>
                </a:solidFill>
                <a:ea typeface="Pretendard Regular"/>
              </a:rPr>
              <a:t>다재다능해야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합니다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.</a:t>
            </a: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70500" y="2959100"/>
            <a:ext cx="7493000" cy="1816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ko-KR" sz="5500" b="0" i="0" u="none" strike="noStrike">
                <a:solidFill>
                  <a:srgbClr val="00074E"/>
                </a:solidFill>
                <a:ea typeface="Pretendard SemiBold"/>
              </a:rPr>
              <a:t>무엇을</a:t>
            </a:r>
            <a:r>
              <a:rPr lang="en-US" altLang="ko-KR" sz="55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altLang="ko-KR" sz="5500" b="0" i="0" u="none" strike="noStrike">
                <a:solidFill>
                  <a:srgbClr val="00074E"/>
                </a:solidFill>
                <a:ea typeface="Pretendard SemiBold"/>
              </a:rPr>
              <a:t>하는가</a:t>
            </a:r>
            <a:r>
              <a:rPr lang="en-US" altLang="ko-KR" sz="5500" b="0" i="0" u="none" strike="noStrike">
                <a:solidFill>
                  <a:srgbClr val="00074E"/>
                </a:solidFill>
                <a:latin typeface="Pretendard SemiBold"/>
              </a:rPr>
              <a:t>?</a:t>
            </a:r>
            <a:endParaRPr lang="en-US" sz="5500" b="0" i="0" u="none" strike="noStrike">
              <a:solidFill>
                <a:srgbClr val="00074E"/>
              </a:solidFill>
              <a:latin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7023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71500"/>
            <a:ext cx="17043400" cy="9156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494669" y="4775200"/>
            <a:ext cx="11285962" cy="397573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32800"/>
              </a:lnSpc>
            </a:pP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보통의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기업들은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좋은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대학과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자격증을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보고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인력을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뽑습니다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. 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하지만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게임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회사에서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요구하는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것은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“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기초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지식</a:t>
            </a:r>
            <a:r>
              <a:rPr lang="en-US" altLang="ko-KR" sz="2800" b="0" i="0" u="none" strike="noStrike" dirty="0">
                <a:solidFill>
                  <a:srgbClr val="2C2C2C"/>
                </a:solidFill>
                <a:ea typeface="Pretendard Regular"/>
              </a:rPr>
              <a:t>＂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이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아닌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“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실무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능력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”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즉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게임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회사는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대학과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자격증을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판단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소재로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삼지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않습니다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.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게임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회사는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오로지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개인의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작업물들을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담은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포트폴리오에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의존하여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인력을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뽑습니다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.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따라서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자격증을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많이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따는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것보다는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여러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실전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경험을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쌓으며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포트폴리오를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 err="1">
                <a:solidFill>
                  <a:srgbClr val="2C2C2C"/>
                </a:solidFill>
                <a:ea typeface="Pretendard Regular"/>
              </a:rPr>
              <a:t>채워나가는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것이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좋습니다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.</a:t>
            </a: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70500" y="2959100"/>
            <a:ext cx="7493000" cy="1816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ko-KR" sz="5500" b="0" i="0" u="none" strike="noStrike">
                <a:solidFill>
                  <a:srgbClr val="00074E"/>
                </a:solidFill>
                <a:ea typeface="Pretendard SemiBold"/>
              </a:rPr>
              <a:t>무엇이</a:t>
            </a:r>
            <a:r>
              <a:rPr lang="en-US" altLang="ko-KR" sz="55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altLang="ko-KR" sz="5500" b="0" i="0" u="none" strike="noStrike">
                <a:solidFill>
                  <a:srgbClr val="00074E"/>
                </a:solidFill>
                <a:ea typeface="Pretendard SemiBold"/>
              </a:rPr>
              <a:t>필요한가</a:t>
            </a:r>
            <a:r>
              <a:rPr lang="en-US" altLang="ko-KR" sz="5500" b="0" i="0" u="none" strike="noStrike">
                <a:solidFill>
                  <a:srgbClr val="00074E"/>
                </a:solidFill>
                <a:latin typeface="Pretendard SemiBold"/>
              </a:rPr>
              <a:t>?</a:t>
            </a:r>
            <a:endParaRPr lang="en-US" sz="5500" b="0" i="0" u="none" strike="noStrike">
              <a:solidFill>
                <a:srgbClr val="00074E"/>
              </a:solidFill>
              <a:latin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024396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71500"/>
            <a:ext cx="17043400" cy="9156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494669" y="4775200"/>
            <a:ext cx="11285962" cy="397573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32800"/>
              </a:lnSpc>
            </a:pP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디렉터와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직접적으로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연관된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학과는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없습니다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.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하지만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보통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개발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쪽에서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en-US" sz="2800" b="0" i="0" u="none" strike="noStrike" dirty="0">
                <a:solidFill>
                  <a:srgbClr val="2C2C2C"/>
                </a:solidFill>
                <a:ea typeface="Pretendard Regular"/>
              </a:rPr>
              <a:t>넘어가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기에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컴퓨터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1" i="0" u="none" strike="noStrike" dirty="0">
                <a:solidFill>
                  <a:srgbClr val="2C2C2C"/>
                </a:solidFill>
                <a:ea typeface="Pretendard Regular"/>
              </a:rPr>
              <a:t>과학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과를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진학하는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게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좋습니다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.</a:t>
            </a: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70500" y="2959100"/>
            <a:ext cx="7493000" cy="1816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ko-KR" sz="5500" b="0" i="0" u="none" strike="noStrike">
                <a:solidFill>
                  <a:srgbClr val="00074E"/>
                </a:solidFill>
                <a:ea typeface="Pretendard SemiBold"/>
              </a:rPr>
              <a:t>학과</a:t>
            </a:r>
            <a:r>
              <a:rPr lang="en-US" altLang="ko-KR" sz="55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altLang="ko-KR" sz="5500" b="0" i="0" u="none" strike="noStrike">
                <a:solidFill>
                  <a:srgbClr val="00074E"/>
                </a:solidFill>
                <a:ea typeface="Pretendard SemiBold"/>
              </a:rPr>
              <a:t>선택은</a:t>
            </a:r>
            <a:r>
              <a:rPr lang="en-US" altLang="ko-KR" sz="5500" b="0" i="0" u="none" strike="noStrike">
                <a:solidFill>
                  <a:srgbClr val="00074E"/>
                </a:solidFill>
                <a:latin typeface="Pretendard SemiBold"/>
              </a:rPr>
              <a:t>?</a:t>
            </a:r>
            <a:endParaRPr lang="en-US" sz="5500" b="0" i="0" u="none" strike="noStrike">
              <a:solidFill>
                <a:srgbClr val="00074E"/>
              </a:solidFill>
              <a:latin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184603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71500"/>
            <a:ext cx="17043400" cy="9156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0" y="1041400"/>
            <a:ext cx="4279900" cy="82042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797050" y="5675119"/>
            <a:ext cx="6946900" cy="226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32800"/>
              </a:lnSpc>
            </a:pP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MBTI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유형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: ENTJ-A</a:t>
            </a:r>
          </a:p>
          <a:p>
            <a:pPr lvl="0" algn="just">
              <a:lnSpc>
                <a:spcPct val="132800"/>
              </a:lnSpc>
            </a:pP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종합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검사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: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리더형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,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사고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유연성과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 err="1">
                <a:solidFill>
                  <a:srgbClr val="2C2C2C"/>
                </a:solidFill>
                <a:ea typeface="Pretendard Regular"/>
              </a:rPr>
              <a:t>기획성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높음</a:t>
            </a:r>
            <a:endParaRPr lang="en-US" altLang="ko-KR" sz="2800" b="0" i="0" u="none" strike="noStrike" dirty="0">
              <a:solidFill>
                <a:srgbClr val="2C2C2C"/>
              </a:solidFill>
              <a:ea typeface="Pretendard Regular"/>
            </a:endParaRPr>
          </a:p>
          <a:p>
            <a:pPr lvl="0" algn="just">
              <a:lnSpc>
                <a:spcPct val="132800"/>
              </a:lnSpc>
            </a:pPr>
            <a:endParaRPr lang="ko-KR" sz="2800" b="0" i="0" u="none" strike="noStrike" dirty="0">
              <a:solidFill>
                <a:srgbClr val="2C2C2C"/>
              </a:solidFill>
              <a:ea typeface="Pretendard Regular"/>
            </a:endParaRPr>
          </a:p>
          <a:p>
            <a:pPr lvl="0" algn="just">
              <a:lnSpc>
                <a:spcPct val="132800"/>
              </a:lnSpc>
            </a:pP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전반적으로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 err="1">
                <a:solidFill>
                  <a:srgbClr val="2C2C2C"/>
                </a:solidFill>
                <a:ea typeface="Pretendard Regular"/>
              </a:rPr>
              <a:t>디렉터랑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잘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맞는다고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볼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수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있을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거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sz="2800" b="0" i="0" u="none" strike="noStrike" dirty="0">
                <a:solidFill>
                  <a:srgbClr val="2C2C2C"/>
                </a:solidFill>
                <a:ea typeface="Pretendard Regular"/>
              </a:rPr>
              <a:t>같습니다</a:t>
            </a:r>
            <a:r>
              <a:rPr lang="en-US" sz="2800" b="0" i="0" u="none" strike="noStrike" dirty="0">
                <a:solidFill>
                  <a:srgbClr val="2C2C2C"/>
                </a:solidFill>
                <a:latin typeface="Pretendard Regular"/>
              </a:rPr>
              <a:t>.</a:t>
            </a:r>
          </a:p>
          <a:p>
            <a:pPr lvl="0" algn="just">
              <a:lnSpc>
                <a:spcPct val="132800"/>
              </a:lnSpc>
            </a:pPr>
            <a:endParaRPr lang="en-US" sz="2800" b="0" i="0" u="none" strike="noStrike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sz="2800" b="0" i="0" u="none" strike="noStrike" dirty="0">
              <a:solidFill>
                <a:srgbClr val="2C2C2C"/>
              </a:solidFill>
              <a:latin typeface="Pretendard Regula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524000" y="2959100"/>
            <a:ext cx="7493000" cy="1816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5500" b="0" i="0" u="none" strike="noStrike">
                <a:solidFill>
                  <a:srgbClr val="00074E"/>
                </a:solidFill>
                <a:ea typeface="Pretendard SemiBold"/>
              </a:rPr>
              <a:t>나에</a:t>
            </a:r>
            <a:r>
              <a:rPr lang="en-US" sz="55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sz="5500" b="0" i="0" u="none" strike="noStrike">
                <a:solidFill>
                  <a:srgbClr val="00074E"/>
                </a:solidFill>
                <a:ea typeface="Pretendard SemiBold"/>
              </a:rPr>
              <a:t>대한</a:t>
            </a:r>
            <a:r>
              <a:rPr lang="en-US" sz="55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sz="5500" b="0" i="0" u="none" strike="noStrike">
                <a:solidFill>
                  <a:srgbClr val="00074E"/>
                </a:solidFill>
                <a:ea typeface="Pretendard SemiBold"/>
              </a:rPr>
              <a:t>이해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71500"/>
            <a:ext cx="17043400" cy="9156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494669" y="4775200"/>
            <a:ext cx="11285962" cy="397573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>
              <a:lnSpc>
                <a:spcPct val="132800"/>
              </a:lnSpc>
            </a:pPr>
            <a:r>
              <a:rPr lang="ko-KR" altLang="en-US" sz="2400">
                <a:effectLst/>
              </a:rPr>
              <a:t>교내 활동</a:t>
            </a:r>
            <a:r>
              <a:rPr lang="en-US" altLang="ko-KR" sz="2400">
                <a:effectLst/>
              </a:rPr>
              <a:t>:</a:t>
            </a:r>
            <a:br>
              <a:rPr lang="ko-KR" altLang="en-US" sz="2400"/>
            </a:br>
            <a:r>
              <a:rPr lang="ko-KR" altLang="en-US" sz="2400">
                <a:effectLst/>
              </a:rPr>
              <a:t>춘계 서울 답사 프로젝트</a:t>
            </a:r>
            <a:r>
              <a:rPr lang="en-US" altLang="ko-KR" sz="2400">
                <a:effectLst/>
              </a:rPr>
              <a:t>:</a:t>
            </a:r>
            <a:r>
              <a:rPr lang="ko-KR" altLang="en-US" sz="2400">
                <a:effectLst/>
              </a:rPr>
              <a:t> </a:t>
            </a:r>
            <a:r>
              <a:rPr lang="af-ZA" altLang="ko-KR" sz="2400">
                <a:effectLst/>
              </a:rPr>
              <a:t>ITS(</a:t>
            </a:r>
            <a:r>
              <a:rPr lang="ko-KR" altLang="en-US" sz="2400">
                <a:effectLst/>
              </a:rPr>
              <a:t>지능형 교통체계</a:t>
            </a:r>
            <a:r>
              <a:rPr lang="en-US" altLang="ko-KR" sz="2400">
                <a:effectLst/>
              </a:rPr>
              <a:t>)</a:t>
            </a:r>
            <a:r>
              <a:rPr lang="ko-KR" altLang="en-US" sz="2400">
                <a:effectLst/>
              </a:rPr>
              <a:t>가 교통에 미치는 영향 조사 및 발표</a:t>
            </a:r>
            <a:br>
              <a:rPr lang="ko-KR" altLang="en-US" sz="2400"/>
            </a:br>
            <a:r>
              <a:rPr lang="ko-KR" altLang="en-US" sz="2400">
                <a:effectLst/>
              </a:rPr>
              <a:t>항공사진 </a:t>
            </a:r>
            <a:r>
              <a:rPr lang="af-ZA" altLang="ko-KR" sz="2400">
                <a:effectLst/>
              </a:rPr>
              <a:t>AI </a:t>
            </a:r>
            <a:r>
              <a:rPr lang="ko-KR" altLang="en-US" sz="2400">
                <a:effectLst/>
              </a:rPr>
              <a:t>분석 캠프</a:t>
            </a:r>
            <a:r>
              <a:rPr lang="en-US" altLang="ko-KR" sz="2400">
                <a:effectLst/>
              </a:rPr>
              <a:t>:</a:t>
            </a:r>
            <a:r>
              <a:rPr lang="ko-KR" altLang="en-US" sz="2400">
                <a:effectLst/>
              </a:rPr>
              <a:t> </a:t>
            </a:r>
            <a:r>
              <a:rPr lang="af-ZA" altLang="ko-KR" sz="2400">
                <a:effectLst/>
              </a:rPr>
              <a:t>QGIS</a:t>
            </a:r>
            <a:r>
              <a:rPr lang="ko-KR" altLang="en-US" sz="2400">
                <a:effectLst/>
              </a:rPr>
              <a:t>를 활용한 항공사진 분석 및 데이터 정리</a:t>
            </a:r>
            <a:br>
              <a:rPr lang="ko-KR" altLang="en-US" sz="2400"/>
            </a:br>
            <a:r>
              <a:rPr lang="af-ZA" altLang="ko-KR" sz="2400">
                <a:effectLst/>
              </a:rPr>
              <a:t>AI</a:t>
            </a:r>
            <a:r>
              <a:rPr lang="ko-KR" altLang="en-US" sz="2400">
                <a:effectLst/>
              </a:rPr>
              <a:t>로봇 창의융합 해커톤</a:t>
            </a:r>
            <a:r>
              <a:rPr lang="en-US" altLang="ko-KR" sz="2400">
                <a:effectLst/>
              </a:rPr>
              <a:t>:</a:t>
            </a:r>
            <a:r>
              <a:rPr lang="ko-KR" altLang="en-US" sz="2400">
                <a:effectLst/>
              </a:rPr>
              <a:t> 핑퐁로봇을 활용한 작품 제작 및 발표</a:t>
            </a:r>
            <a:r>
              <a:rPr lang="en-US" altLang="ko-KR" sz="2400">
                <a:effectLst/>
              </a:rPr>
              <a:t>(</a:t>
            </a:r>
            <a:r>
              <a:rPr lang="ko-KR" altLang="en-US" sz="2400">
                <a:effectLst/>
              </a:rPr>
              <a:t>우승</a:t>
            </a:r>
            <a:r>
              <a:rPr lang="en-US" altLang="ko-KR" sz="2400"/>
              <a:t>)</a:t>
            </a:r>
          </a:p>
          <a:p>
            <a:pPr lvl="0">
              <a:lnSpc>
                <a:spcPct val="132800"/>
              </a:lnSpc>
            </a:pPr>
            <a:endParaRPr lang="en-US" altLang="ko-KR" sz="2400" dirty="0">
              <a:solidFill>
                <a:srgbClr val="2C2C2C"/>
              </a:solidFill>
              <a:latin typeface="Pretendard Regular"/>
            </a:endParaRPr>
          </a:p>
          <a:p>
            <a:pPr lvl="0">
              <a:lnSpc>
                <a:spcPct val="132800"/>
              </a:lnSpc>
            </a:pPr>
            <a:r>
              <a:rPr lang="ko-KR" altLang="en-US" sz="2400">
                <a:effectLst/>
              </a:rPr>
              <a:t>교외 활동</a:t>
            </a:r>
            <a:r>
              <a:rPr lang="en-US" altLang="ko-KR" sz="2400">
                <a:effectLst/>
              </a:rPr>
              <a:t>:</a:t>
            </a:r>
            <a:br>
              <a:rPr lang="ko-KR" altLang="en-US" sz="2400"/>
            </a:br>
            <a:r>
              <a:rPr lang="ko-KR" altLang="en-US" sz="2400">
                <a:effectLst/>
              </a:rPr>
              <a:t>개발언어</a:t>
            </a:r>
            <a:r>
              <a:rPr lang="en-US" altLang="ko-KR" sz="2400">
                <a:effectLst/>
              </a:rPr>
              <a:t>(Python</a:t>
            </a:r>
            <a:r>
              <a:rPr lang="af-ZA" altLang="ko-KR" sz="2400">
                <a:effectLst/>
              </a:rPr>
              <a:t>, C, JAVA,</a:t>
            </a:r>
            <a:r>
              <a:rPr lang="ko-KR" altLang="en-US" sz="2400">
                <a:effectLst/>
              </a:rPr>
              <a:t> </a:t>
            </a:r>
            <a:r>
              <a:rPr lang="en-US" altLang="ko-KR" sz="2400">
                <a:effectLst/>
              </a:rPr>
              <a:t>JS</a:t>
            </a:r>
            <a:r>
              <a:rPr lang="af-ZA" altLang="ko-KR" sz="2400">
                <a:effectLst/>
              </a:rPr>
              <a:t>, Kotlin), </a:t>
            </a:r>
            <a:r>
              <a:rPr lang="ko-KR" altLang="en-US" sz="2400">
                <a:effectLst/>
              </a:rPr>
              <a:t>운영체제</a:t>
            </a:r>
            <a:r>
              <a:rPr lang="en-US" altLang="ko-KR" sz="2400">
                <a:effectLst/>
              </a:rPr>
              <a:t>(</a:t>
            </a:r>
            <a:r>
              <a:rPr lang="ko-KR" altLang="en-US" sz="2400">
                <a:effectLst/>
              </a:rPr>
              <a:t>리눅스</a:t>
            </a:r>
            <a:r>
              <a:rPr lang="en-US" altLang="ko-KR" sz="2400">
                <a:effectLst/>
              </a:rPr>
              <a:t>)</a:t>
            </a:r>
            <a:r>
              <a:rPr lang="ko-KR" altLang="en-US" sz="2400">
                <a:effectLst/>
              </a:rPr>
              <a:t>등을 지속적으로 배우고 있습니다</a:t>
            </a:r>
            <a:r>
              <a:rPr lang="en-US" altLang="ko-KR" sz="2400">
                <a:effectLst/>
              </a:rPr>
              <a:t>.</a:t>
            </a:r>
            <a:endParaRPr lang="en-US" altLang="ko-KR" sz="2400" dirty="0">
              <a:solidFill>
                <a:srgbClr val="2C2C2C"/>
              </a:solidFill>
              <a:latin typeface="Pretendard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70500" y="2959100"/>
            <a:ext cx="7493000" cy="1816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ko-KR" sz="5500" b="0" i="0" u="none" strike="noStrike">
                <a:solidFill>
                  <a:srgbClr val="00074E"/>
                </a:solidFill>
                <a:ea typeface="Pretendard SemiBold"/>
              </a:rPr>
              <a:t>노력한</a:t>
            </a:r>
            <a:r>
              <a:rPr lang="en-US" altLang="ko-KR" sz="5500" b="0" i="0" u="none" strike="noStrike">
                <a:solidFill>
                  <a:srgbClr val="00074E"/>
                </a:solidFill>
                <a:latin typeface="Pretendard SemiBold"/>
              </a:rPr>
              <a:t> </a:t>
            </a:r>
            <a:r>
              <a:rPr lang="ko-KR" altLang="ko-KR" sz="5500" b="0" i="0" u="none" strike="noStrike">
                <a:solidFill>
                  <a:srgbClr val="00074E"/>
                </a:solidFill>
                <a:ea typeface="Pretendard SemiBold"/>
              </a:rPr>
              <a:t>활동들</a:t>
            </a:r>
            <a:endParaRPr lang="en-US" sz="5500" b="0" i="0" u="none" strike="noStrike">
              <a:solidFill>
                <a:srgbClr val="00074E"/>
              </a:solidFill>
              <a:latin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753942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E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700" y="5143500"/>
            <a:ext cx="18300700" cy="51689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571500"/>
            <a:ext cx="17043400" cy="9156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494669" y="4775200"/>
            <a:ext cx="11285962" cy="397573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just">
              <a:lnSpc>
                <a:spcPct val="132800"/>
              </a:lnSpc>
            </a:pP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포트폴리오의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중요성을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다시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한번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생각하게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되었습니다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.</a:t>
            </a:r>
          </a:p>
          <a:p>
            <a:pPr lvl="0" algn="just">
              <a:lnSpc>
                <a:spcPct val="132800"/>
              </a:lnSpc>
            </a:pP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조사를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하면서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컴퓨터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1" i="0" u="none" strike="noStrike" dirty="0">
                <a:solidFill>
                  <a:srgbClr val="2C2C2C"/>
                </a:solidFill>
                <a:ea typeface="Pretendard Regular"/>
              </a:rPr>
              <a:t>공학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, </a:t>
            </a:r>
            <a:r>
              <a:rPr lang="ko-KR" altLang="ko-KR" sz="2800" b="1" i="0" u="none" strike="noStrike" dirty="0">
                <a:solidFill>
                  <a:srgbClr val="2C2C2C"/>
                </a:solidFill>
                <a:ea typeface="Pretendard Regular"/>
              </a:rPr>
              <a:t>과학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과의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차이를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더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정확히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알게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 </a:t>
            </a:r>
            <a:r>
              <a:rPr lang="ko-KR" altLang="ko-KR" sz="2800" b="0" i="0" u="none" strike="noStrike" dirty="0">
                <a:solidFill>
                  <a:srgbClr val="2C2C2C"/>
                </a:solidFill>
                <a:ea typeface="Pretendard Regular"/>
              </a:rPr>
              <a:t>되었습니다</a:t>
            </a:r>
            <a:r>
              <a:rPr lang="en-US" altLang="ko-KR" sz="2800" b="0" i="0" u="none" strike="noStrike" dirty="0">
                <a:solidFill>
                  <a:srgbClr val="2C2C2C"/>
                </a:solidFill>
                <a:latin typeface="Pretendard Regular"/>
              </a:rPr>
              <a:t>.</a:t>
            </a: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  <a:p>
            <a:pPr lvl="0" algn="just">
              <a:lnSpc>
                <a:spcPct val="132800"/>
              </a:lnSpc>
            </a:pPr>
            <a:endParaRPr lang="en-US" altLang="ko-KR" sz="2800" dirty="0">
              <a:solidFill>
                <a:srgbClr val="2C2C2C"/>
              </a:solidFill>
              <a:latin typeface="Pretendard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270500" y="2959100"/>
            <a:ext cx="7493000" cy="1816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ko-KR" sz="5500" b="0" i="0" u="none" strike="noStrike">
                <a:solidFill>
                  <a:srgbClr val="00074E"/>
                </a:solidFill>
                <a:ea typeface="Pretendard SemiBold"/>
              </a:rPr>
              <a:t>배운점</a:t>
            </a:r>
            <a:endParaRPr lang="en-US" sz="5500" b="0" i="0" u="none" strike="noStrike">
              <a:solidFill>
                <a:srgbClr val="00074E"/>
              </a:solidFill>
              <a:latin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687953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269</Words>
  <Application>Microsoft Office PowerPoint</Application>
  <PresentationFormat>사용자 지정</PresentationFormat>
  <Paragraphs>40</Paragraphs>
  <Slides>10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1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mingi Choi</dc:creator>
  <cp:lastModifiedBy>mingi Choi</cp:lastModifiedBy>
  <cp:revision>6</cp:revision>
  <dcterms:created xsi:type="dcterms:W3CDTF">2006-08-16T00:00:00Z</dcterms:created>
  <dcterms:modified xsi:type="dcterms:W3CDTF">2024-10-29T04:16:35Z</dcterms:modified>
</cp:coreProperties>
</file>

<file path=docProps/thumbnail.jpeg>
</file>